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"/>
  </p:notesMasterIdLst>
  <p:handoutMasterIdLst>
    <p:handoutMasterId r:id="rId8"/>
  </p:handoutMasterIdLst>
  <p:sldIdLst>
    <p:sldId id="309" r:id="rId2"/>
    <p:sldId id="311" r:id="rId3"/>
    <p:sldId id="339" r:id="rId4"/>
    <p:sldId id="342" r:id="rId5"/>
    <p:sldId id="338" r:id="rId6"/>
  </p:sldIdLst>
  <p:sldSz cx="9144000" cy="6858000" type="screen4x3"/>
  <p:notesSz cx="7010400" cy="9296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3601">
          <p15:clr>
            <a:srgbClr val="A4A3A4"/>
          </p15:clr>
        </p15:guide>
        <p15:guide id="2" orient="horz" pos="3957">
          <p15:clr>
            <a:srgbClr val="A4A3A4"/>
          </p15:clr>
        </p15:guide>
        <p15:guide id="3" orient="horz" pos="918">
          <p15:clr>
            <a:srgbClr val="A4A3A4"/>
          </p15:clr>
        </p15:guide>
        <p15:guide id="4" orient="horz" pos="192">
          <p15:clr>
            <a:srgbClr val="A4A3A4"/>
          </p15:clr>
        </p15:guide>
        <p15:guide id="5" pos="2880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928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2AC00"/>
    <a:srgbClr val="ACE9FE"/>
    <a:srgbClr val="FFC000"/>
    <a:srgbClr val="FFD03B"/>
    <a:srgbClr val="FFFFCC"/>
    <a:srgbClr val="7F7F7F"/>
    <a:srgbClr val="FFFFFF"/>
    <a:srgbClr val="0E3D5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9818" autoAdjust="0"/>
  </p:normalViewPr>
  <p:slideViewPr>
    <p:cSldViewPr snapToGrid="0">
      <p:cViewPr varScale="1">
        <p:scale>
          <a:sx n="69" d="100"/>
          <a:sy n="69" d="100"/>
        </p:scale>
        <p:origin x="-864" y="-96"/>
      </p:cViewPr>
      <p:guideLst>
        <p:guide orient="horz" pos="3601"/>
        <p:guide orient="horz" pos="3957"/>
        <p:guide orient="horz" pos="918"/>
        <p:guide orient="horz" pos="192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2" d="100"/>
          <a:sy n="52" d="100"/>
        </p:scale>
        <p:origin x="-1494" y="-102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628" cy="464184"/>
          </a:xfrm>
          <a:prstGeom prst="rect">
            <a:avLst/>
          </a:prstGeom>
        </p:spPr>
        <p:txBody>
          <a:bodyPr vert="horz" lIns="93171" tIns="46586" rIns="93171" bIns="46586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1183" y="0"/>
            <a:ext cx="3037628" cy="464184"/>
          </a:xfrm>
          <a:prstGeom prst="rect">
            <a:avLst/>
          </a:prstGeom>
        </p:spPr>
        <p:txBody>
          <a:bodyPr vert="horz" lIns="93171" tIns="46586" rIns="93171" bIns="46586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ABCB6D6B-92BF-458F-A577-687B90C89354}" type="datetimeFigureOut">
              <a:rPr lang="en-US"/>
              <a:pPr>
                <a:defRPr/>
              </a:pPr>
              <a:t>9/23/2016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30627"/>
            <a:ext cx="3037628" cy="464184"/>
          </a:xfrm>
          <a:prstGeom prst="rect">
            <a:avLst/>
          </a:prstGeom>
        </p:spPr>
        <p:txBody>
          <a:bodyPr vert="horz" lIns="93171" tIns="46586" rIns="93171" bIns="46586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1183" y="8830627"/>
            <a:ext cx="3037628" cy="464184"/>
          </a:xfrm>
          <a:prstGeom prst="rect">
            <a:avLst/>
          </a:prstGeom>
        </p:spPr>
        <p:txBody>
          <a:bodyPr vert="horz" lIns="93171" tIns="46586" rIns="93171" bIns="46586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5BA431A3-98DF-4ED3-B301-73BB30DF0E6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97869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628" cy="464184"/>
          </a:xfrm>
          <a:prstGeom prst="rect">
            <a:avLst/>
          </a:prstGeom>
        </p:spPr>
        <p:txBody>
          <a:bodyPr vert="horz" lIns="93171" tIns="46586" rIns="93171" bIns="46586" rtlCol="0"/>
          <a:lstStyle>
            <a:lvl1pPr algn="l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1183" y="0"/>
            <a:ext cx="3037628" cy="464184"/>
          </a:xfrm>
          <a:prstGeom prst="rect">
            <a:avLst/>
          </a:prstGeom>
        </p:spPr>
        <p:txBody>
          <a:bodyPr vert="horz" lIns="93171" tIns="46586" rIns="93171" bIns="46586" rtlCol="0"/>
          <a:lstStyle>
            <a:lvl1pPr algn="r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fld id="{75FE0857-C1EF-4410-91BD-B83F496029C9}" type="datetimeFigureOut">
              <a:rPr lang="en-US"/>
              <a:pPr>
                <a:defRPr/>
              </a:pPr>
              <a:t>9/23/2016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8500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1" tIns="46586" rIns="93171" bIns="46586" rtlCol="0" anchor="ctr"/>
          <a:lstStyle/>
          <a:p>
            <a:pPr lvl="0"/>
            <a:endParaRPr lang="en-US" noProof="0" dirty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359" y="4416108"/>
            <a:ext cx="5607684" cy="4182427"/>
          </a:xfrm>
          <a:prstGeom prst="rect">
            <a:avLst/>
          </a:prstGeom>
        </p:spPr>
        <p:txBody>
          <a:bodyPr vert="horz" lIns="93171" tIns="46586" rIns="93171" bIns="46586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30627"/>
            <a:ext cx="3037628" cy="464184"/>
          </a:xfrm>
          <a:prstGeom prst="rect">
            <a:avLst/>
          </a:prstGeom>
        </p:spPr>
        <p:txBody>
          <a:bodyPr vert="horz" lIns="93171" tIns="46586" rIns="93171" bIns="46586" rtlCol="0" anchor="b"/>
          <a:lstStyle>
            <a:lvl1pPr algn="l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1183" y="8830627"/>
            <a:ext cx="3037628" cy="464184"/>
          </a:xfrm>
          <a:prstGeom prst="rect">
            <a:avLst/>
          </a:prstGeom>
        </p:spPr>
        <p:txBody>
          <a:bodyPr vert="horz" lIns="93171" tIns="46586" rIns="93171" bIns="46586" rtlCol="0" anchor="b"/>
          <a:lstStyle>
            <a:lvl1pPr algn="r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fld id="{96A25D73-8D9E-4923-9F9C-A767D0F7C71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564575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>
              <a:spcBef>
                <a:spcPct val="0"/>
              </a:spcBef>
            </a:pPr>
            <a:endParaRPr lang="en-US" sz="1800" dirty="0" smtClean="0"/>
          </a:p>
        </p:txBody>
      </p:sp>
      <p:sp>
        <p:nvSpPr>
          <p:cNvPr id="9626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4023" indent="-286163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4652" indent="-228931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2511" indent="-228931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60372" indent="-228931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8232" indent="-22893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6093" indent="-22893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33955" indent="-22893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91814" indent="-22893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fld id="{D0B3E6B4-9809-4B43-A75D-4285A1585D73}" type="slidenum">
              <a:rPr lang="en-US" smtClean="0"/>
              <a:pPr eaLnBrk="1" hangingPunct="1"/>
              <a:t>1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1560391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5" descr="Concept_1b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hidden">
          <a:xfrm>
            <a:off x="3175" y="0"/>
            <a:ext cx="913765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invGray">
          <a:xfrm>
            <a:off x="-172121" y="5714820"/>
            <a:ext cx="9528176" cy="560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8"/>
          <p:cNvSpPr txBox="1">
            <a:spLocks noChangeArrowheads="1"/>
          </p:cNvSpPr>
          <p:nvPr userDrawn="1"/>
        </p:nvSpPr>
        <p:spPr bwMode="auto">
          <a:xfrm>
            <a:off x="0" y="5832475"/>
            <a:ext cx="91440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US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  <a:cs typeface="Arial" charset="0"/>
              </a:rPr>
              <a:t>CONFIDENCE IN CYBERSPACE</a:t>
            </a:r>
          </a:p>
        </p:txBody>
      </p:sp>
      <p:pic>
        <p:nvPicPr>
          <p:cNvPr id="8" name="Picture 4" descr="NSA_CSS_Seals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228600"/>
            <a:ext cx="1728788" cy="981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5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black">
          <a:xfrm>
            <a:off x="7767638" y="304800"/>
            <a:ext cx="766762" cy="846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1" y="2873375"/>
            <a:ext cx="9140825" cy="1470025"/>
          </a:xfrm>
          <a:ln>
            <a:noFill/>
          </a:ln>
        </p:spPr>
        <p:txBody>
          <a:bodyPr/>
          <a:lstStyle>
            <a:lvl1pPr algn="ctr">
              <a:defRPr sz="4800">
                <a:solidFill>
                  <a:srgbClr val="E2AC0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1981200"/>
            <a:ext cx="6400800" cy="914400"/>
          </a:xfrm>
        </p:spPr>
        <p:txBody>
          <a:bodyPr/>
          <a:lstStyle>
            <a:lvl1pPr marL="0" indent="0" algn="ctr">
              <a:buNone/>
              <a:defRPr sz="2700" b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67" y="0"/>
            <a:ext cx="9144000" cy="6864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TextBox 12"/>
          <p:cNvSpPr txBox="1">
            <a:spLocks noChangeArrowheads="1"/>
          </p:cNvSpPr>
          <p:nvPr userDrawn="1"/>
        </p:nvSpPr>
        <p:spPr bwMode="auto">
          <a:xfrm>
            <a:off x="106995" y="41"/>
            <a:ext cx="9144000" cy="261610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>
              <a:defRPr/>
            </a:pPr>
            <a:r>
              <a:rPr lang="en-US" sz="1100" dirty="0" smtClean="0">
                <a:solidFill>
                  <a:srgbClr val="BFBFBF"/>
                </a:solidFill>
                <a:latin typeface="Arial" pitchFamily="34" charset="0"/>
                <a:cs typeface="Arial" pitchFamily="34" charset="0"/>
              </a:rPr>
              <a:t>UNCLASSIFIED//FOR OFFICIAL</a:t>
            </a:r>
            <a:r>
              <a:rPr lang="en-US" sz="1100" baseline="0" dirty="0" smtClean="0">
                <a:solidFill>
                  <a:srgbClr val="BFBFBF"/>
                </a:solidFill>
                <a:latin typeface="Arial" pitchFamily="34" charset="0"/>
                <a:cs typeface="Arial" pitchFamily="34" charset="0"/>
              </a:rPr>
              <a:t> USE ONLY</a:t>
            </a:r>
            <a:endParaRPr lang="en-US" sz="1100" dirty="0" smtClean="0">
              <a:solidFill>
                <a:srgbClr val="BFBFB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TextBox 10"/>
          <p:cNvSpPr txBox="1">
            <a:spLocks noChangeArrowheads="1"/>
          </p:cNvSpPr>
          <p:nvPr userDrawn="1"/>
        </p:nvSpPr>
        <p:spPr bwMode="auto">
          <a:xfrm>
            <a:off x="106995" y="6615883"/>
            <a:ext cx="9144000" cy="261610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>
              <a:defRPr/>
            </a:pPr>
            <a:r>
              <a:rPr lang="en-US" sz="1100" dirty="0" smtClean="0">
                <a:solidFill>
                  <a:srgbClr val="BFBFBF"/>
                </a:solidFill>
                <a:latin typeface="Arial" pitchFamily="34" charset="0"/>
                <a:cs typeface="Arial" pitchFamily="34" charset="0"/>
              </a:rPr>
              <a:t>UNCLASSIFIED//FOR OFFICIAL USE ONLY</a:t>
            </a:r>
          </a:p>
        </p:txBody>
      </p:sp>
    </p:spTree>
    <p:extLst>
      <p:ext uri="{BB962C8B-B14F-4D97-AF65-F5344CB8AC3E}">
        <p14:creationId xmlns:p14="http://schemas.microsoft.com/office/powerpoint/2010/main" val="4034347187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Concept_1_25%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hidden">
          <a:xfrm>
            <a:off x="3175" y="0"/>
            <a:ext cx="913765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 userDrawn="1"/>
        </p:nvSpPr>
        <p:spPr bwMode="invGray">
          <a:xfrm>
            <a:off x="-152400" y="304800"/>
            <a:ext cx="9525000" cy="114300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20000">
                <a:schemeClr val="bg1"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4" name="Picture 4" descr="NSA_CSS_Seals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63" y="533400"/>
            <a:ext cx="1074737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black">
          <a:xfrm>
            <a:off x="8315325" y="571500"/>
            <a:ext cx="504825" cy="557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B4BF45-7343-47C5-B32A-66F01B50B5D0}" type="datetimeFigureOut">
              <a:rPr lang="en-US"/>
              <a:pPr>
                <a:defRPr/>
              </a:pPr>
              <a:t>9/23/2016</a:t>
            </a:fld>
            <a:endParaRPr 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en-US"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7A7317B-F1BA-432B-A94A-58B7441F9EA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9861051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B4BF45-7343-47C5-B32A-66F01B50B5D0}" type="datetimeFigureOut">
              <a:rPr lang="en-US"/>
              <a:pPr>
                <a:defRPr/>
              </a:pPr>
              <a:t>9/23/2016</a:t>
            </a:fld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en-US"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7A7317B-F1BA-432B-A94A-58B7441F9EA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7812667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B4BF45-7343-47C5-B32A-66F01B50B5D0}" type="datetimeFigureOut">
              <a:rPr lang="en-US"/>
              <a:pPr>
                <a:defRPr/>
              </a:pPr>
              <a:t>9/23/2016</a:t>
            </a:fld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en-US"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7A7317B-F1BA-432B-A94A-58B7441F9EA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0115847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B4BF45-7343-47C5-B32A-66F01B50B5D0}" type="datetimeFigureOut">
              <a:rPr lang="en-US"/>
              <a:pPr>
                <a:defRPr/>
              </a:pPr>
              <a:t>9/23/2016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en-US"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7A7317B-F1BA-432B-A94A-58B7441F9EA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6988515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B4BF45-7343-47C5-B32A-66F01B50B5D0}" type="datetimeFigureOut">
              <a:rPr lang="en-US"/>
              <a:pPr>
                <a:defRPr/>
              </a:pPr>
              <a:t>9/23/2016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en-US"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7A7317B-F1BA-432B-A94A-58B7441F9EA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8275742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ark No Whee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bg4-wheels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7973887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B4BF45-7343-47C5-B32A-66F01B50B5D0}" type="datetimeFigureOut">
              <a:rPr lang="en-US"/>
              <a:pPr>
                <a:defRPr/>
              </a:pPr>
              <a:t>9/23/2016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en-US"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7A7317B-F1BA-432B-A94A-58B7441F9EA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2239888"/>
      </p:ext>
    </p:extLst>
  </p:cSld>
  <p:clrMapOvr>
    <a:masterClrMapping/>
  </p:clrMapOvr>
  <p:transition>
    <p:fade/>
  </p:transition>
  <p:hf sldNum="0"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304800"/>
            <a:ext cx="6858000" cy="1112838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DB4BF45-7343-47C5-B32A-66F01B50B5D0}" type="datetimeFigureOut">
              <a:rPr lang="en-US"/>
              <a:pPr>
                <a:defRPr/>
              </a:pPr>
              <a:t>9/23/2016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en-US"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7A7317B-F1BA-432B-A94A-58B7441F9EA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4456113" y="5943600"/>
            <a:ext cx="4687887" cy="4619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sz="2400" b="1" dirty="0">
                <a:solidFill>
                  <a:schemeClr val="bg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  <a:cs typeface="Arial" charset="0"/>
              </a:rPr>
              <a:t>Confidence in Cyberspace</a:t>
            </a:r>
          </a:p>
        </p:txBody>
      </p:sp>
    </p:spTree>
    <p:extLst>
      <p:ext uri="{BB962C8B-B14F-4D97-AF65-F5344CB8AC3E}">
        <p14:creationId xmlns:p14="http://schemas.microsoft.com/office/powerpoint/2010/main" val="22090728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1" descr="Concept_1_25%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hidden">
          <a:xfrm>
            <a:off x="3175" y="0"/>
            <a:ext cx="913765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 userDrawn="1"/>
        </p:nvSpPr>
        <p:spPr bwMode="invGray">
          <a:xfrm>
            <a:off x="-152400" y="304800"/>
            <a:ext cx="9525000" cy="114300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20000">
                <a:schemeClr val="bg1"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6" name="Picture 4" descr="NSA_CSS_Seals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63" y="533400"/>
            <a:ext cx="1074737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304800"/>
            <a:ext cx="6858000" cy="1112838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919FC26-CC38-4E84-A1C7-98F7BB7365E4}" type="datetimeFigureOut">
              <a:rPr lang="en-US"/>
              <a:pPr>
                <a:defRPr/>
              </a:pPr>
              <a:t>9/23/2016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en-US"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CFFBDF-53A1-438D-88A2-AEBE24D070C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10" name="Picture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black">
          <a:xfrm>
            <a:off x="8315325" y="571500"/>
            <a:ext cx="504825" cy="557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0"/>
          <p:cNvSpPr/>
          <p:nvPr userDrawn="1"/>
        </p:nvSpPr>
        <p:spPr>
          <a:xfrm>
            <a:off x="4456113" y="5943600"/>
            <a:ext cx="4687887" cy="4619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sz="2400" b="1" dirty="0">
                <a:solidFill>
                  <a:schemeClr val="bg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  <a:cs typeface="Arial" charset="0"/>
              </a:rPr>
              <a:t>Confidence in Cyberspace</a:t>
            </a:r>
          </a:p>
        </p:txBody>
      </p:sp>
    </p:spTree>
    <p:extLst>
      <p:ext uri="{BB962C8B-B14F-4D97-AF65-F5344CB8AC3E}">
        <p14:creationId xmlns:p14="http://schemas.microsoft.com/office/powerpoint/2010/main" val="3083295643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B4BF45-7343-47C5-B32A-66F01B50B5D0}" type="datetimeFigureOut">
              <a:rPr lang="en-US"/>
              <a:pPr>
                <a:defRPr/>
              </a:pPr>
              <a:t>9/23/2016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en-US"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7A7317B-F1BA-432B-A94A-58B7441F9EA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0509391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pic>
        <p:nvPicPr>
          <p:cNvPr id="8" name="Picture 10" descr="shadow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9965" y="1600200"/>
            <a:ext cx="395288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 userDrawn="1"/>
        </p:nvSpPr>
        <p:spPr>
          <a:xfrm>
            <a:off x="4456113" y="5943600"/>
            <a:ext cx="4687887" cy="4619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sz="2400" b="1" dirty="0">
                <a:solidFill>
                  <a:schemeClr val="bg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  <a:cs typeface="Arial" charset="0"/>
              </a:rPr>
              <a:t>Confidence in Cyberspace</a:t>
            </a:r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B4BF45-7343-47C5-B32A-66F01B50B5D0}" type="datetimeFigureOut">
              <a:rPr lang="en-US"/>
              <a:pPr>
                <a:defRPr/>
              </a:pPr>
              <a:t>9/23/2016</a:t>
            </a:fld>
            <a:endParaRPr lang="en-US" dirty="0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en-US"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7A7317B-F1BA-432B-A94A-58B7441F9EA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320025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pic>
        <p:nvPicPr>
          <p:cNvPr id="10" name="Picture 10" descr="shadow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9965" y="1600200"/>
            <a:ext cx="395288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0"/>
          <p:cNvSpPr/>
          <p:nvPr userDrawn="1"/>
        </p:nvSpPr>
        <p:spPr>
          <a:xfrm>
            <a:off x="4456113" y="5943600"/>
            <a:ext cx="4687887" cy="4619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sz="2400" b="1" dirty="0">
                <a:solidFill>
                  <a:schemeClr val="bg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  <a:cs typeface="Arial" charset="0"/>
              </a:rPr>
              <a:t>Confidence in Cyberspace</a:t>
            </a:r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B4BF45-7343-47C5-B32A-66F01B50B5D0}" type="datetimeFigureOut">
              <a:rPr lang="en-US"/>
              <a:pPr>
                <a:defRPr/>
              </a:pPr>
              <a:t>9/23/2016</a:t>
            </a:fld>
            <a:endParaRPr lang="en-US" dirty="0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en-US"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7A7317B-F1BA-432B-A94A-58B7441F9EA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172771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295400" y="304800"/>
            <a:ext cx="7239000" cy="1112838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B4BF45-7343-47C5-B32A-66F01B50B5D0}" type="datetimeFigureOut">
              <a:rPr lang="en-US"/>
              <a:pPr>
                <a:defRPr/>
              </a:pPr>
              <a:t>9/23/2016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en-US"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7A7317B-F1BA-432B-A94A-58B7441F9EA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5014148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 descr="Concept_1_25%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hidden">
          <a:xfrm>
            <a:off x="3175" y="0"/>
            <a:ext cx="913765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 userDrawn="1"/>
        </p:nvSpPr>
        <p:spPr bwMode="invGray">
          <a:xfrm>
            <a:off x="-152400" y="304800"/>
            <a:ext cx="9525000" cy="114300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20000">
                <a:schemeClr val="bg1"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5" name="Picture 15" descr="NSA_CSS_Seals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63" y="533400"/>
            <a:ext cx="1074737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295400" y="304800"/>
            <a:ext cx="7239000" cy="1112838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10" name="Picture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black">
          <a:xfrm>
            <a:off x="8315325" y="571500"/>
            <a:ext cx="504825" cy="557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B4BF45-7343-47C5-B32A-66F01B50B5D0}" type="datetimeFigureOut">
              <a:rPr lang="en-US"/>
              <a:pPr>
                <a:defRPr/>
              </a:pPr>
              <a:t>9/23/2016</a:t>
            </a:fld>
            <a:endParaRPr lang="en-US" dirty="0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en-US"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7A7317B-F1BA-432B-A94A-58B7441F9EA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6585273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B4BF45-7343-47C5-B32A-66F01B50B5D0}" type="datetimeFigureOut">
              <a:rPr lang="en-US"/>
              <a:pPr>
                <a:defRPr/>
              </a:pPr>
              <a:t>9/23/2016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en-US"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7A7317B-F1BA-432B-A94A-58B7441F9EA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7676471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6" descr="Concept_1_25%.jpg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hidden">
          <a:xfrm>
            <a:off x="3175" y="0"/>
            <a:ext cx="913765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invGray">
          <a:xfrm>
            <a:off x="-176044" y="304894"/>
            <a:ext cx="9528176" cy="1146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Gray">
          <a:xfrm>
            <a:off x="1143000" y="274638"/>
            <a:ext cx="6858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30" name="Text Placeholder 2"/>
          <p:cNvSpPr>
            <a:spLocks noGrp="1"/>
          </p:cNvSpPr>
          <p:nvPr>
            <p:ph type="body" idx="1"/>
          </p:nvPr>
        </p:nvSpPr>
        <p:spPr bwMode="blackGray">
          <a:xfrm>
            <a:off x="457200" y="1600200"/>
            <a:ext cx="81534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603870CB-3C7C-4EAA-88A4-384D6A4C2F5C}" type="datetimeFigureOut">
              <a:rPr lang="en-US"/>
              <a:pPr>
                <a:defRPr/>
              </a:pPr>
              <a:t>9/23/2016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22E1BC11-2EBE-402E-A0B1-158D3287546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1033" name="Picture 4" descr="NSA_CSS_Seals.png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63" y="533400"/>
            <a:ext cx="1074737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5" name="Picture 5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black">
          <a:xfrm>
            <a:off x="8315325" y="571500"/>
            <a:ext cx="504825" cy="557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38" y="-3654"/>
            <a:ext cx="9144000" cy="6864350"/>
          </a:xfrm>
          <a:prstGeom prst="rect">
            <a:avLst/>
          </a:prstGeom>
          <a:solidFill>
            <a:schemeClr val="bg1">
              <a:alpha val="17000"/>
            </a:schemeClr>
          </a:solidFill>
          <a:ln>
            <a:noFill/>
          </a:ln>
          <a:effectLst/>
          <a:extLst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6123" r:id="rId1"/>
    <p:sldLayoutId id="2147486124" r:id="rId2"/>
    <p:sldLayoutId id="2147486125" r:id="rId3"/>
    <p:sldLayoutId id="2147486126" r:id="rId4"/>
    <p:sldLayoutId id="2147486127" r:id="rId5"/>
    <p:sldLayoutId id="2147486128" r:id="rId6"/>
    <p:sldLayoutId id="2147486129" r:id="rId7"/>
    <p:sldLayoutId id="2147486130" r:id="rId8"/>
    <p:sldLayoutId id="2147486131" r:id="rId9"/>
    <p:sldLayoutId id="2147486132" r:id="rId10"/>
    <p:sldLayoutId id="2147486133" r:id="rId11"/>
    <p:sldLayoutId id="2147486134" r:id="rId12"/>
    <p:sldLayoutId id="2147486135" r:id="rId13"/>
    <p:sldLayoutId id="2147486136" r:id="rId14"/>
    <p:sldLayoutId id="2147486138" r:id="rId15"/>
    <p:sldLayoutId id="2147486122" r:id="rId16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b="1" kern="1200">
          <a:solidFill>
            <a:srgbClr val="FFFFCC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Arial Black" pitchFamily="34" charset="0"/>
          <a:ea typeface="+mj-ea"/>
          <a:cs typeface="Arial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FFFFCC"/>
          </a:solidFill>
          <a:latin typeface="Arial Black" pitchFamily="34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FFFFCC"/>
          </a:solidFill>
          <a:latin typeface="Arial Black" pitchFamily="34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FFFFCC"/>
          </a:solidFill>
          <a:latin typeface="Arial Black" pitchFamily="34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FFFFCC"/>
          </a:solidFill>
          <a:latin typeface="Arial Black" pitchFamily="34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Arial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bg1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bg1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bg1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bg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bg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2.w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6474041" y="5044916"/>
            <a:ext cx="2100255" cy="113877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 smtClean="0">
                <a:solidFill>
                  <a:schemeClr val="bg1"/>
                </a:solidFill>
              </a:rPr>
              <a:t>29 September 2016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 smtClean="0">
                <a:solidFill>
                  <a:schemeClr val="bg1"/>
                </a:solidFill>
              </a:rPr>
              <a:t>Presented </a:t>
            </a:r>
            <a:r>
              <a:rPr lang="en-US" sz="1600" b="1" dirty="0">
                <a:solidFill>
                  <a:schemeClr val="bg1"/>
                </a:solidFill>
              </a:rPr>
              <a:t>by </a:t>
            </a:r>
            <a:r>
              <a:rPr lang="en-US" dirty="0"/>
              <a:t/>
            </a:r>
            <a:br>
              <a:rPr lang="en-US" dirty="0"/>
            </a:br>
            <a:r>
              <a:rPr lang="en-US" b="1" dirty="0" smtClean="0">
                <a:solidFill>
                  <a:srgbClr val="FF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rPr>
              <a:t>Joe Brule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 smtClean="0">
                <a:solidFill>
                  <a:srgbClr val="FF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rPr>
              <a:t>Larry Salazar</a:t>
            </a:r>
          </a:p>
        </p:txBody>
      </p:sp>
      <p:sp>
        <p:nvSpPr>
          <p:cNvPr id="21509" name="TextBox 4"/>
          <p:cNvSpPr txBox="1">
            <a:spLocks noChangeArrowheads="1"/>
          </p:cNvSpPr>
          <p:nvPr/>
        </p:nvSpPr>
        <p:spPr bwMode="auto">
          <a:xfrm>
            <a:off x="228600" y="6324600"/>
            <a:ext cx="86391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sz="1400" b="1" dirty="0">
                <a:solidFill>
                  <a:srgbClr val="F2F2F2"/>
                </a:solidFill>
              </a:rPr>
              <a:t>The overall Classification of this </a:t>
            </a:r>
            <a:r>
              <a:rPr lang="en-US" sz="1400" b="1" dirty="0" smtClean="0">
                <a:solidFill>
                  <a:srgbClr val="F2F2F2"/>
                </a:solidFill>
              </a:rPr>
              <a:t>video </a:t>
            </a:r>
            <a:r>
              <a:rPr lang="en-US" sz="1400" b="1" dirty="0">
                <a:solidFill>
                  <a:srgbClr val="F2F2F2"/>
                </a:solidFill>
              </a:rPr>
              <a:t>is </a:t>
            </a:r>
            <a:r>
              <a:rPr lang="en-US" sz="1400" b="1" dirty="0" smtClean="0">
                <a:solidFill>
                  <a:srgbClr val="F2F2F2"/>
                </a:solidFill>
              </a:rPr>
              <a:t>Unclassified//For Official Use Only</a:t>
            </a:r>
            <a:endParaRPr lang="en-US" sz="1400" b="1" dirty="0">
              <a:solidFill>
                <a:srgbClr val="F2F2F2"/>
              </a:solidFill>
            </a:endParaRPr>
          </a:p>
        </p:txBody>
      </p:sp>
      <p:sp>
        <p:nvSpPr>
          <p:cNvPr id="10" name="Title 9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(U) Deny at Perimeter</a:t>
            </a:r>
            <a:endParaRPr lang="en-US" dirty="0"/>
          </a:p>
        </p:txBody>
      </p:sp>
      <p:sp>
        <p:nvSpPr>
          <p:cNvPr id="11" name="Subtitle 10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2800" b="0" dirty="0" smtClean="0"/>
              <a:t>(U) Open C2 Proof of Concept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264409328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00DAD-3181-49C2-8C40-CCF909516984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09575" y="1491819"/>
            <a:ext cx="8410575" cy="4525963"/>
          </a:xfrm>
        </p:spPr>
        <p:txBody>
          <a:bodyPr/>
          <a:lstStyle/>
          <a:p>
            <a:r>
              <a:rPr lang="en-US" dirty="0" smtClean="0"/>
              <a:t>Modern network defenses :</a:t>
            </a:r>
          </a:p>
          <a:p>
            <a:pPr lvl="1"/>
            <a:r>
              <a:rPr lang="en-US" dirty="0" smtClean="0"/>
              <a:t>Striving to share threat data between enclaves</a:t>
            </a:r>
          </a:p>
          <a:p>
            <a:pPr lvl="1"/>
            <a:r>
              <a:rPr lang="en-US" dirty="0" smtClean="0"/>
              <a:t>Need uniform communications to end points</a:t>
            </a:r>
          </a:p>
          <a:p>
            <a:endParaRPr lang="en-US" dirty="0"/>
          </a:p>
          <a:p>
            <a:r>
              <a:rPr lang="en-US" dirty="0" smtClean="0"/>
              <a:t> This video shows:</a:t>
            </a:r>
          </a:p>
          <a:p>
            <a:pPr lvl="1"/>
            <a:r>
              <a:rPr lang="en-US" dirty="0" smtClean="0"/>
              <a:t>Shared threat information via STIX 2.0</a:t>
            </a:r>
          </a:p>
          <a:p>
            <a:pPr lvl="1"/>
            <a:r>
              <a:rPr lang="en-US" dirty="0" smtClean="0"/>
              <a:t>Uniform communications via OpenC2</a:t>
            </a:r>
          </a:p>
        </p:txBody>
      </p:sp>
    </p:spTree>
    <p:extLst>
      <p:ext uri="{BB962C8B-B14F-4D97-AF65-F5344CB8AC3E}">
        <p14:creationId xmlns:p14="http://schemas.microsoft.com/office/powerpoint/2010/main" val="358184220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50"/>
          <p:cNvSpPr/>
          <p:nvPr/>
        </p:nvSpPr>
        <p:spPr>
          <a:xfrm>
            <a:off x="1932982" y="1025329"/>
            <a:ext cx="6874955" cy="2099667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4640747" y="3298635"/>
            <a:ext cx="1229933" cy="803320"/>
          </a:xfrm>
          <a:prstGeom prst="roundRect">
            <a:avLst/>
          </a:prstGeom>
          <a:solidFill>
            <a:schemeClr val="accent3">
              <a:lumMod val="5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Enclave Orchestrator</a:t>
            </a:r>
            <a:endParaRPr lang="en-US" sz="1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164130"/>
            <a:ext cx="7239000" cy="1112838"/>
          </a:xfrm>
        </p:spPr>
        <p:txBody>
          <a:bodyPr/>
          <a:lstStyle/>
          <a:p>
            <a:pPr algn="ctr"/>
            <a:r>
              <a:rPr lang="en-US" dirty="0" smtClean="0"/>
              <a:t>Architecture  / Use Case</a:t>
            </a:r>
            <a:endParaRPr lang="en-US" dirty="0"/>
          </a:p>
        </p:txBody>
      </p:sp>
      <p:sp>
        <p:nvSpPr>
          <p:cNvPr id="3" name="Rounded Rectangle 2"/>
          <p:cNvSpPr/>
          <p:nvPr/>
        </p:nvSpPr>
        <p:spPr>
          <a:xfrm>
            <a:off x="2015198" y="3298635"/>
            <a:ext cx="1229933" cy="803320"/>
          </a:xfrm>
          <a:prstGeom prst="roundRect">
            <a:avLst/>
          </a:prstGeom>
          <a:solidFill>
            <a:schemeClr val="accent3">
              <a:lumMod val="5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Enterprise Orchestrator</a:t>
            </a:r>
            <a:endParaRPr lang="en-US" sz="1400" dirty="0"/>
          </a:p>
        </p:txBody>
      </p:sp>
      <p:sp>
        <p:nvSpPr>
          <p:cNvPr id="5" name="Rounded Rectangle 4"/>
          <p:cNvSpPr/>
          <p:nvPr/>
        </p:nvSpPr>
        <p:spPr>
          <a:xfrm rot="5400000">
            <a:off x="1489445" y="3566677"/>
            <a:ext cx="803320" cy="267236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2222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 smtClean="0"/>
              <a:t>Consumer</a:t>
            </a:r>
            <a:endParaRPr lang="en-US" sz="1200" dirty="0"/>
          </a:p>
        </p:txBody>
      </p:sp>
      <p:sp>
        <p:nvSpPr>
          <p:cNvPr id="6" name="Rounded Rectangle 5"/>
          <p:cNvSpPr/>
          <p:nvPr/>
        </p:nvSpPr>
        <p:spPr>
          <a:xfrm rot="5400000">
            <a:off x="2955487" y="3566677"/>
            <a:ext cx="803320" cy="267236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2222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 smtClean="0"/>
              <a:t>Generator</a:t>
            </a:r>
            <a:endParaRPr lang="en-US" sz="1200" dirty="0"/>
          </a:p>
        </p:txBody>
      </p:sp>
      <p:sp>
        <p:nvSpPr>
          <p:cNvPr id="8" name="Rounded Rectangle 7"/>
          <p:cNvSpPr/>
          <p:nvPr/>
        </p:nvSpPr>
        <p:spPr>
          <a:xfrm rot="5400000">
            <a:off x="4108285" y="3566677"/>
            <a:ext cx="803320" cy="267236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2222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 smtClean="0"/>
              <a:t>Consumer</a:t>
            </a:r>
            <a:endParaRPr lang="en-US" sz="1200" dirty="0"/>
          </a:p>
        </p:txBody>
      </p:sp>
      <p:sp>
        <p:nvSpPr>
          <p:cNvPr id="9" name="Rounded Rectangle 8"/>
          <p:cNvSpPr/>
          <p:nvPr/>
        </p:nvSpPr>
        <p:spPr>
          <a:xfrm rot="5400000">
            <a:off x="5608003" y="3566677"/>
            <a:ext cx="803320" cy="267236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2222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 smtClean="0"/>
              <a:t>Generator</a:t>
            </a:r>
            <a:endParaRPr lang="en-US" sz="1200" dirty="0"/>
          </a:p>
        </p:txBody>
      </p:sp>
      <p:cxnSp>
        <p:nvCxnSpPr>
          <p:cNvPr id="12" name="Straight Arrow Connector 11"/>
          <p:cNvCxnSpPr>
            <a:stCxn id="16" idx="1"/>
            <a:endCxn id="16" idx="3"/>
          </p:cNvCxnSpPr>
          <p:nvPr/>
        </p:nvCxnSpPr>
        <p:spPr>
          <a:xfrm>
            <a:off x="465924" y="3697113"/>
            <a:ext cx="1290481" cy="0"/>
          </a:xfrm>
          <a:prstGeom prst="straightConnector1">
            <a:avLst/>
          </a:prstGeom>
          <a:ln w="222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65924" y="3435503"/>
            <a:ext cx="12904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STIX 2.0 Alert</a:t>
            </a:r>
          </a:p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COA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19" name="Straight Arrow Connector 18"/>
          <p:cNvCxnSpPr>
            <a:stCxn id="20" idx="1"/>
            <a:endCxn id="20" idx="3"/>
          </p:cNvCxnSpPr>
          <p:nvPr/>
        </p:nvCxnSpPr>
        <p:spPr>
          <a:xfrm>
            <a:off x="3495828" y="3700295"/>
            <a:ext cx="881973" cy="0"/>
          </a:xfrm>
          <a:prstGeom prst="straightConnector1">
            <a:avLst/>
          </a:prstGeom>
          <a:ln w="222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3495828" y="3438685"/>
            <a:ext cx="881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STIX 2.0</a:t>
            </a:r>
          </a:p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Mitigate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7302163" y="3298635"/>
            <a:ext cx="1229933" cy="803320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OpenC2 Proxy</a:t>
            </a:r>
            <a:endParaRPr lang="en-US" sz="1400" dirty="0"/>
          </a:p>
        </p:txBody>
      </p:sp>
      <p:sp>
        <p:nvSpPr>
          <p:cNvPr id="23" name="Rounded Rectangle 22"/>
          <p:cNvSpPr/>
          <p:nvPr/>
        </p:nvSpPr>
        <p:spPr>
          <a:xfrm rot="5400000">
            <a:off x="6769701" y="3566677"/>
            <a:ext cx="803320" cy="267236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 w="2222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 smtClean="0"/>
              <a:t>Consumer</a:t>
            </a:r>
            <a:endParaRPr lang="en-US" sz="1200" dirty="0"/>
          </a:p>
        </p:txBody>
      </p:sp>
      <p:cxnSp>
        <p:nvCxnSpPr>
          <p:cNvPr id="24" name="Straight Arrow Connector 23"/>
          <p:cNvCxnSpPr>
            <a:stCxn id="25" idx="1"/>
            <a:endCxn id="25" idx="3"/>
          </p:cNvCxnSpPr>
          <p:nvPr/>
        </p:nvCxnSpPr>
        <p:spPr>
          <a:xfrm>
            <a:off x="6157244" y="3700295"/>
            <a:ext cx="885307" cy="0"/>
          </a:xfrm>
          <a:prstGeom prst="straightConnector1">
            <a:avLst/>
          </a:prstGeom>
          <a:ln w="222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6157244" y="3438685"/>
            <a:ext cx="8853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OpenC2</a:t>
            </a:r>
          </a:p>
          <a:p>
            <a:pPr algn="ctr"/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27" name="Cloud 26"/>
          <p:cNvSpPr/>
          <p:nvPr/>
        </p:nvSpPr>
        <p:spPr>
          <a:xfrm>
            <a:off x="451712" y="4559301"/>
            <a:ext cx="2780433" cy="2047546"/>
          </a:xfrm>
          <a:prstGeom prst="clou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Internet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Can 27"/>
          <p:cNvSpPr/>
          <p:nvPr/>
        </p:nvSpPr>
        <p:spPr>
          <a:xfrm>
            <a:off x="1332727" y="5524827"/>
            <a:ext cx="935605" cy="634628"/>
          </a:xfrm>
          <a:prstGeom prst="can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Video Streaming</a:t>
            </a:r>
            <a:endParaRPr lang="en-US" sz="1400" dirty="0"/>
          </a:p>
        </p:txBody>
      </p:sp>
      <p:grpSp>
        <p:nvGrpSpPr>
          <p:cNvPr id="30" name="Group 29"/>
          <p:cNvGrpSpPr/>
          <p:nvPr/>
        </p:nvGrpSpPr>
        <p:grpSpPr>
          <a:xfrm>
            <a:off x="4050911" y="5476035"/>
            <a:ext cx="1228725" cy="733425"/>
            <a:chOff x="3230584" y="3543300"/>
            <a:chExt cx="1228725" cy="733425"/>
          </a:xfrm>
        </p:grpSpPr>
        <p:sp>
          <p:nvSpPr>
            <p:cNvPr id="26" name="Oval 25"/>
            <p:cNvSpPr/>
            <p:nvPr/>
          </p:nvSpPr>
          <p:spPr>
            <a:xfrm>
              <a:off x="3230584" y="3543300"/>
              <a:ext cx="1228725" cy="733425"/>
            </a:xfrm>
            <a:prstGeom prst="ellipse">
              <a:avLst/>
            </a:prstGeom>
            <a:pattFill prst="horzBrick">
              <a:fgClr>
                <a:schemeClr val="accent6">
                  <a:lumMod val="50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3510719" y="3802290"/>
              <a:ext cx="668453" cy="215444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400" dirty="0" err="1" smtClean="0"/>
                <a:t>PaloAlto</a:t>
              </a:r>
              <a:endParaRPr lang="en-US" sz="1400" dirty="0"/>
            </a:p>
          </p:txBody>
        </p:sp>
      </p:grpSp>
      <p:sp>
        <p:nvSpPr>
          <p:cNvPr id="31" name="Rectangle 30"/>
          <p:cNvSpPr/>
          <p:nvPr/>
        </p:nvSpPr>
        <p:spPr>
          <a:xfrm>
            <a:off x="6315994" y="5583191"/>
            <a:ext cx="1238250" cy="519114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Enclave User</a:t>
            </a:r>
            <a:endParaRPr lang="en-US" dirty="0"/>
          </a:p>
        </p:txBody>
      </p:sp>
      <p:cxnSp>
        <p:nvCxnSpPr>
          <p:cNvPr id="33" name="Straight Connector 32"/>
          <p:cNvCxnSpPr>
            <a:stCxn id="28" idx="4"/>
            <a:endCxn id="26" idx="2"/>
          </p:cNvCxnSpPr>
          <p:nvPr/>
        </p:nvCxnSpPr>
        <p:spPr>
          <a:xfrm>
            <a:off x="2268332" y="5842141"/>
            <a:ext cx="1782579" cy="60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stCxn id="26" idx="6"/>
            <a:endCxn id="31" idx="1"/>
          </p:cNvCxnSpPr>
          <p:nvPr/>
        </p:nvCxnSpPr>
        <p:spPr>
          <a:xfrm>
            <a:off x="5279636" y="5842748"/>
            <a:ext cx="103635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4665272" y="4718798"/>
            <a:ext cx="325185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endCxn id="22" idx="2"/>
          </p:cNvCxnSpPr>
          <p:nvPr/>
        </p:nvCxnSpPr>
        <p:spPr>
          <a:xfrm flipV="1">
            <a:off x="7917130" y="4101955"/>
            <a:ext cx="0" cy="62431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endCxn id="26" idx="0"/>
          </p:cNvCxnSpPr>
          <p:nvPr/>
        </p:nvCxnSpPr>
        <p:spPr>
          <a:xfrm>
            <a:off x="4665274" y="4718798"/>
            <a:ext cx="0" cy="757237"/>
          </a:xfrm>
          <a:prstGeom prst="line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5461322" y="4464659"/>
            <a:ext cx="10628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Device API</a:t>
            </a:r>
          </a:p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Block IP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32" name="Rounded Rectangle 31"/>
          <p:cNvSpPr/>
          <p:nvPr/>
        </p:nvSpPr>
        <p:spPr>
          <a:xfrm>
            <a:off x="216773" y="1918730"/>
            <a:ext cx="1229933" cy="803320"/>
          </a:xfrm>
          <a:prstGeom prst="roundRect">
            <a:avLst/>
          </a:prstGeom>
          <a:solidFill>
            <a:schemeClr val="accent3">
              <a:lumMod val="5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Trusted Partner</a:t>
            </a:r>
            <a:endParaRPr lang="en-US" sz="1400" dirty="0"/>
          </a:p>
        </p:txBody>
      </p:sp>
      <p:cxnSp>
        <p:nvCxnSpPr>
          <p:cNvPr id="14" name="Straight Connector 13"/>
          <p:cNvCxnSpPr>
            <a:endCxn id="16" idx="1"/>
          </p:cNvCxnSpPr>
          <p:nvPr/>
        </p:nvCxnSpPr>
        <p:spPr>
          <a:xfrm>
            <a:off x="465924" y="2722050"/>
            <a:ext cx="0" cy="97506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1925064" y="1305869"/>
            <a:ext cx="70469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74320" indent="-274320"/>
            <a:r>
              <a:rPr lang="en-US" dirty="0">
                <a:solidFill>
                  <a:schemeClr val="bg1"/>
                </a:solidFill>
              </a:rPr>
              <a:t>2</a:t>
            </a:r>
            <a:r>
              <a:rPr lang="en-US" dirty="0" smtClean="0">
                <a:solidFill>
                  <a:schemeClr val="bg1"/>
                </a:solidFill>
              </a:rPr>
              <a:t>. The enterprise receives an alert stating </a:t>
            </a:r>
            <a:r>
              <a:rPr lang="en-US" dirty="0">
                <a:solidFill>
                  <a:schemeClr val="bg1"/>
                </a:solidFill>
              </a:rPr>
              <a:t>the streaming service is potentially </a:t>
            </a:r>
            <a:r>
              <a:rPr lang="en-US" dirty="0" smtClean="0">
                <a:solidFill>
                  <a:schemeClr val="bg1"/>
                </a:solidFill>
              </a:rPr>
              <a:t>malicious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915966" y="1025329"/>
            <a:ext cx="7063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74320" indent="-274320"/>
            <a:r>
              <a:rPr lang="en-US" dirty="0" smtClean="0">
                <a:solidFill>
                  <a:schemeClr val="bg1"/>
                </a:solidFill>
              </a:rPr>
              <a:t>1. User </a:t>
            </a:r>
            <a:r>
              <a:rPr lang="en-US" dirty="0">
                <a:solidFill>
                  <a:schemeClr val="bg1"/>
                </a:solidFill>
              </a:rPr>
              <a:t>starts </a:t>
            </a:r>
            <a:r>
              <a:rPr lang="en-US" dirty="0" smtClean="0">
                <a:solidFill>
                  <a:schemeClr val="bg1"/>
                </a:solidFill>
              </a:rPr>
              <a:t>streaming a </a:t>
            </a:r>
            <a:r>
              <a:rPr lang="en-US" dirty="0">
                <a:solidFill>
                  <a:schemeClr val="bg1"/>
                </a:solidFill>
              </a:rPr>
              <a:t>video </a:t>
            </a:r>
            <a:r>
              <a:rPr lang="en-US" dirty="0" smtClean="0">
                <a:solidFill>
                  <a:schemeClr val="bg1"/>
                </a:solidFill>
              </a:rPr>
              <a:t>from the internet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932982" y="1879561"/>
            <a:ext cx="70468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74320" indent="-274320"/>
            <a:r>
              <a:rPr lang="en-US" dirty="0" smtClean="0">
                <a:solidFill>
                  <a:schemeClr val="bg1"/>
                </a:solidFill>
              </a:rPr>
              <a:t>3. The ACOA is automatically processed, blocking the video playback – STIX 2.0 and OpenC2 are used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1929716" y="2755664"/>
            <a:ext cx="70501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74320" indent="-274320"/>
            <a:r>
              <a:rPr lang="en-US" dirty="0" smtClean="0">
                <a:solidFill>
                  <a:schemeClr val="bg1"/>
                </a:solidFill>
              </a:rPr>
              <a:t>5. The ACOA is processed and the video resumes playback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1928873" y="2458210"/>
            <a:ext cx="705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74320" indent="-274320"/>
            <a:r>
              <a:rPr lang="en-US" dirty="0">
                <a:solidFill>
                  <a:schemeClr val="bg1"/>
                </a:solidFill>
              </a:rPr>
              <a:t>4</a:t>
            </a:r>
            <a:r>
              <a:rPr lang="en-US" dirty="0" smtClean="0">
                <a:solidFill>
                  <a:schemeClr val="bg1"/>
                </a:solidFill>
              </a:rPr>
              <a:t>. Another alert is received reporting the streaming service is OK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237892" y="3185205"/>
            <a:ext cx="8570045" cy="1746303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1203569" y="5283205"/>
            <a:ext cx="6510216" cy="1079240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109415" y="1780770"/>
            <a:ext cx="1461477" cy="1079240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240719" y="3209581"/>
            <a:ext cx="8567217" cy="3152864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>
            <a:off x="6242501" y="3690028"/>
            <a:ext cx="6848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DENY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6203426" y="3693532"/>
            <a:ext cx="8130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ALLOW</a:t>
            </a:r>
          </a:p>
        </p:txBody>
      </p:sp>
    </p:spTree>
    <p:extLst>
      <p:ext uri="{BB962C8B-B14F-4D97-AF65-F5344CB8AC3E}">
        <p14:creationId xmlns:p14="http://schemas.microsoft.com/office/powerpoint/2010/main" val="135193375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3" grpId="0"/>
      <p:bldP spid="44" grpId="0"/>
      <p:bldP spid="46" grpId="0"/>
      <p:bldP spid="47" grpId="0"/>
      <p:bldP spid="41" grpId="0" animBg="1"/>
      <p:bldP spid="41" grpId="1" animBg="1"/>
      <p:bldP spid="52" grpId="0" animBg="1"/>
      <p:bldP spid="52" grpId="1" animBg="1"/>
      <p:bldP spid="53" grpId="0" animBg="1"/>
      <p:bldP spid="53" grpId="1" animBg="1"/>
      <p:bldP spid="53" grpId="2" animBg="1"/>
      <p:bldP spid="53" grpId="3" animBg="1"/>
      <p:bldP spid="54" grpId="0" animBg="1"/>
      <p:bldP spid="42" grpId="0"/>
      <p:bldP spid="42" grpId="1"/>
      <p:bldP spid="4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DEMO</a:t>
            </a: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79800479"/>
              </p:ext>
            </p:extLst>
          </p:nvPr>
        </p:nvGraphicFramePr>
        <p:xfrm>
          <a:off x="3575050" y="3086100"/>
          <a:ext cx="19939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" name="Packager Shell Object" showAsIcon="1" r:id="rId3" imgW="1994400" imgH="685800" progId="Package">
                  <p:embed/>
                </p:oleObj>
              </mc:Choice>
              <mc:Fallback>
                <p:oleObj name="Packager Shell Object" showAsIcon="1" r:id="rId3" imgW="1994400" imgH="6858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575050" y="3086100"/>
                        <a:ext cx="1993900" cy="685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6373119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Closing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00DAD-3181-49C2-8C40-CCF909516984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09575" y="1491819"/>
            <a:ext cx="8410575" cy="4525963"/>
          </a:xfrm>
        </p:spPr>
        <p:txBody>
          <a:bodyPr/>
          <a:lstStyle/>
          <a:p>
            <a:r>
              <a:rPr lang="en-US" dirty="0" smtClean="0"/>
              <a:t>This video demonstrated sharing threat data with mitigations down to the end points with OpenC2.</a:t>
            </a:r>
          </a:p>
          <a:p>
            <a:endParaRPr lang="en-US" dirty="0"/>
          </a:p>
          <a:p>
            <a:r>
              <a:rPr lang="en-US" dirty="0" smtClean="0"/>
              <a:t>Contact Joe Brule (</a:t>
            </a:r>
            <a:r>
              <a:rPr lang="en-US" dirty="0" err="1" smtClean="0"/>
              <a:t>jmbrule</a:t>
            </a:r>
            <a:r>
              <a:rPr lang="en-US" dirty="0" smtClean="0"/>
              <a:t>) for more information or to schedule a live demo.</a:t>
            </a:r>
          </a:p>
        </p:txBody>
      </p:sp>
    </p:spTree>
    <p:extLst>
      <p:ext uri="{BB962C8B-B14F-4D97-AF65-F5344CB8AC3E}">
        <p14:creationId xmlns:p14="http://schemas.microsoft.com/office/powerpoint/2010/main" val="236586841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4805</TotalTime>
  <Words>205</Words>
  <Application>Microsoft Office PowerPoint</Application>
  <PresentationFormat>On-screen Show (4:3)</PresentationFormat>
  <Paragraphs>50</Paragraphs>
  <Slides>5</Slides>
  <Notes>1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7" baseType="lpstr">
      <vt:lpstr>Office Theme</vt:lpstr>
      <vt:lpstr>Package</vt:lpstr>
      <vt:lpstr>(U) Deny at Perimeter</vt:lpstr>
      <vt:lpstr>Introduction</vt:lpstr>
      <vt:lpstr>Architecture  / Use Case</vt:lpstr>
      <vt:lpstr>DEMO</vt:lpstr>
      <vt:lpstr>Closing</vt:lpstr>
    </vt:vector>
  </TitlesOfParts>
  <Company>.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Wecome to the NSA/CSS Information Assurance Directorate</dc:title>
  <dc:creator>.</dc:creator>
  <cp:lastModifiedBy>Mike Smith</cp:lastModifiedBy>
  <cp:revision>369</cp:revision>
  <cp:lastPrinted>2013-09-30T11:53:31Z</cp:lastPrinted>
  <dcterms:created xsi:type="dcterms:W3CDTF">2013-03-20T19:56:38Z</dcterms:created>
  <dcterms:modified xsi:type="dcterms:W3CDTF">2016-09-23T19:27:49Z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LASSIFICATION">
    <vt:lpwstr>UNCLASSIFIED</vt:lpwstr>
  </property>
  <property fmtid="{D5CDD505-2E9C-101B-9397-08002B2CF9AE}" pid="3" name="DISSEMINATION">
    <vt:lpwstr>FOR OFFICIAL USE ONLY</vt:lpwstr>
  </property>
</Properties>
</file>